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3"/>
    <p:sldId id="262" r:id="rId4"/>
    <p:sldId id="257" r:id="rId5"/>
    <p:sldId id="259" r:id="rId6"/>
    <p:sldId id="260" r:id="rId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85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/>
              <a:t>流程入</a:t>
            </a:r>
            <a:r>
              <a:rPr lang="en-US" altLang="zh-CN"/>
              <a:t>/</a:t>
            </a:r>
            <a:r>
              <a:rPr lang="zh-CN" altLang="en-US"/>
              <a:t>出参文件升级</a:t>
            </a:r>
            <a:br>
              <a:rPr lang="zh-CN" altLang="en-US"/>
            </a:br>
            <a:r>
              <a:rPr lang="zh-CN" altLang="en-US"/>
              <a:t>文件管理</a:t>
            </a:r>
            <a:endParaRPr lang="zh-CN" altLang="en-US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/>
              <a:t>支持更多文件类型入参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1247150468311670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65325" y="398145"/>
            <a:ext cx="8261985" cy="61988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071880" y="424180"/>
            <a:ext cx="132905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/>
              <a:t>当前状态：</a:t>
            </a:r>
            <a:endParaRPr lang="zh-CN" altLang="en-US" b="1"/>
          </a:p>
        </p:txBody>
      </p:sp>
      <p:sp>
        <p:nvSpPr>
          <p:cNvPr id="7" name="文本框 6"/>
          <p:cNvSpPr txBox="1"/>
          <p:nvPr/>
        </p:nvSpPr>
        <p:spPr>
          <a:xfrm>
            <a:off x="1910080" y="1548130"/>
            <a:ext cx="10355580" cy="31381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b="1">
                <a:sym typeface="+mn-ea"/>
              </a:rPr>
              <a:t>入参（项目文件管理）：</a:t>
            </a:r>
            <a:endParaRPr lang="en-US" altLang="zh-CN" b="1"/>
          </a:p>
          <a:p>
            <a:pPr lvl="1" algn="l"/>
            <a:r>
              <a:rPr lang="en-US" altLang="zh-CN"/>
              <a:t>1</a:t>
            </a:r>
            <a:r>
              <a:rPr lang="zh-CN" altLang="en-US"/>
              <a:t>、仅支持</a:t>
            </a:r>
            <a:r>
              <a:rPr lang="en-US" altLang="zh-CN"/>
              <a:t>fastq</a:t>
            </a:r>
            <a:r>
              <a:rPr lang="zh-CN" altLang="en-US"/>
              <a:t>（序列文件）上传管理。</a:t>
            </a:r>
            <a:endParaRPr lang="zh-CN" altLang="en-US"/>
          </a:p>
          <a:p>
            <a:pPr lvl="1" algn="l"/>
            <a:r>
              <a:rPr lang="en-US" altLang="zh-CN"/>
              <a:t>2</a:t>
            </a:r>
            <a:r>
              <a:rPr lang="zh-CN" altLang="en-US"/>
              <a:t>、所有文件需必须含有合法的样本信息才能正常使用。</a:t>
            </a:r>
            <a:endParaRPr lang="zh-CN" altLang="en-US"/>
          </a:p>
          <a:p>
            <a:pPr lvl="1" algn="l"/>
            <a:r>
              <a:rPr lang="en-US" altLang="zh-CN"/>
              <a:t>3</a:t>
            </a:r>
            <a:r>
              <a:rPr lang="zh-CN" altLang="en-US"/>
              <a:t>、目录结构：</a:t>
            </a:r>
            <a:endParaRPr lang="zh-CN" altLang="en-US"/>
          </a:p>
          <a:p>
            <a:pPr lvl="1" algn="l"/>
            <a:r>
              <a:rPr lang="en-US" altLang="zh-CN"/>
              <a:t>	1</a:t>
            </a:r>
            <a:r>
              <a:rPr lang="zh-CN" altLang="en-US"/>
              <a:t>）、</a:t>
            </a:r>
            <a:r>
              <a:rPr lang="zh-CN" altLang="en-US">
                <a:sym typeface="+mn-ea"/>
              </a:rPr>
              <a:t>文件上传（半路径）：</a:t>
            </a:r>
            <a:r>
              <a:rPr lang="zh-CN" altLang="en-US"/>
              <a:t>项目编号（</a:t>
            </a:r>
            <a:r>
              <a:rPr lang="en-US" altLang="zh-CN"/>
              <a:t>int</a:t>
            </a:r>
            <a:r>
              <a:rPr lang="zh-CN" altLang="en-US"/>
              <a:t>）</a:t>
            </a:r>
            <a:r>
              <a:rPr lang="en-US" altLang="zh-CN"/>
              <a:t>+</a:t>
            </a:r>
            <a:r>
              <a:rPr lang="zh-CN" altLang="en-US"/>
              <a:t>子目录编号（</a:t>
            </a:r>
            <a:r>
              <a:rPr lang="en-US" altLang="zh-CN"/>
              <a:t>int</a:t>
            </a:r>
            <a:r>
              <a:rPr lang="zh-CN" altLang="en-US"/>
              <a:t>）</a:t>
            </a:r>
            <a:r>
              <a:rPr lang="en-US" altLang="zh-CN"/>
              <a:t>+</a:t>
            </a:r>
            <a:r>
              <a:rPr lang="zh-CN" altLang="en-US"/>
              <a:t>样本编号</a:t>
            </a:r>
            <a:r>
              <a:rPr lang="en-US" altLang="zh-CN"/>
              <a:t>+</a:t>
            </a:r>
            <a:r>
              <a:rPr lang="zh-CN" altLang="en-US"/>
              <a:t>文件名称</a:t>
            </a:r>
            <a:endParaRPr lang="zh-CN" altLang="en-US"/>
          </a:p>
          <a:p>
            <a:pPr lvl="1" algn="l"/>
            <a:r>
              <a:rPr lang="en-US" altLang="zh-CN"/>
              <a:t>	2</a:t>
            </a:r>
            <a:r>
              <a:rPr lang="zh-CN" altLang="en-US"/>
              <a:t>）、关联服务器文件：规划目录</a:t>
            </a:r>
            <a:r>
              <a:rPr lang="en-US" altLang="zh-CN"/>
              <a:t>+</a:t>
            </a:r>
            <a:r>
              <a:rPr lang="zh-CN" altLang="en-US"/>
              <a:t>用户填写目录</a:t>
            </a:r>
            <a:r>
              <a:rPr lang="en-US" altLang="zh-CN"/>
              <a:t>+</a:t>
            </a:r>
            <a:r>
              <a:rPr lang="zh-CN" altLang="en-US"/>
              <a:t>发现的文件</a:t>
            </a:r>
            <a:endParaRPr lang="zh-CN" altLang="en-US"/>
          </a:p>
          <a:p>
            <a:pPr lvl="1" algn="l"/>
            <a:r>
              <a:rPr lang="en-US" altLang="zh-CN"/>
              <a:t>	3</a:t>
            </a:r>
            <a:r>
              <a:rPr lang="zh-CN" altLang="en-US"/>
              <a:t>）、关联公共文件</a:t>
            </a:r>
            <a:r>
              <a:rPr lang="en-US" altLang="zh-CN"/>
              <a:t>(</a:t>
            </a:r>
            <a:r>
              <a:rPr lang="zh-CN" altLang="en-US">
                <a:sym typeface="+mn-ea"/>
              </a:rPr>
              <a:t>将文件复制到</a:t>
            </a:r>
            <a:r>
              <a:rPr lang="zh-CN" altLang="en-US">
                <a:sym typeface="+mn-ea"/>
              </a:rPr>
              <a:t>规划目录</a:t>
            </a:r>
            <a:r>
              <a:rPr lang="en-US" altLang="zh-CN"/>
              <a:t>)</a:t>
            </a:r>
            <a:r>
              <a:rPr lang="zh-CN" altLang="en-US"/>
              <a:t>：</a:t>
            </a:r>
            <a:r>
              <a:rPr lang="zh-CN" altLang="en-US">
                <a:sym typeface="+mn-ea"/>
              </a:rPr>
              <a:t>规划目录</a:t>
            </a:r>
            <a:r>
              <a:rPr lang="en-US" altLang="zh-CN">
                <a:sym typeface="+mn-ea"/>
              </a:rPr>
              <a:t>+</a:t>
            </a:r>
            <a:r>
              <a:rPr lang="zh-CN" altLang="en-US">
                <a:sym typeface="+mn-ea"/>
              </a:rPr>
              <a:t>项目编号（</a:t>
            </a:r>
            <a:r>
              <a:rPr lang="en-US" altLang="zh-CN">
                <a:sym typeface="+mn-ea"/>
              </a:rPr>
              <a:t>int</a:t>
            </a:r>
            <a:r>
              <a:rPr lang="zh-CN" altLang="en-US">
                <a:sym typeface="+mn-ea"/>
              </a:rPr>
              <a:t>）</a:t>
            </a:r>
            <a:r>
              <a:rPr lang="en-US" altLang="zh-CN">
                <a:sym typeface="+mn-ea"/>
              </a:rPr>
              <a:t>+</a:t>
            </a:r>
            <a:r>
              <a:rPr lang="zh-CN" altLang="en-US">
                <a:sym typeface="+mn-ea"/>
              </a:rPr>
              <a:t>子目录编号（</a:t>
            </a:r>
            <a:r>
              <a:rPr lang="en-US" altLang="zh-CN">
                <a:sym typeface="+mn-ea"/>
              </a:rPr>
              <a:t>int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  <a:p>
            <a:pPr algn="l"/>
            <a:r>
              <a:rPr lang="en-US" altLang="zh-CN">
                <a:sym typeface="+mn-ea"/>
              </a:rPr>
              <a:t>	+</a:t>
            </a:r>
            <a:r>
              <a:rPr lang="zh-CN" altLang="en-US">
                <a:sym typeface="+mn-ea"/>
              </a:rPr>
              <a:t>样本编号</a:t>
            </a:r>
            <a:r>
              <a:rPr lang="en-US" altLang="zh-CN">
                <a:sym typeface="+mn-ea"/>
              </a:rPr>
              <a:t>+</a:t>
            </a:r>
            <a:r>
              <a:rPr lang="zh-CN" altLang="en-US">
                <a:sym typeface="+mn-ea"/>
              </a:rPr>
              <a:t>文件名称</a:t>
            </a:r>
            <a:endParaRPr lang="zh-CN" altLang="en-US">
              <a:sym typeface="+mn-ea"/>
            </a:endParaRPr>
          </a:p>
          <a:p>
            <a:pPr algn="l"/>
            <a:r>
              <a:rPr lang="zh-CN" altLang="en-US" b="1">
                <a:sym typeface="+mn-ea"/>
              </a:rPr>
              <a:t>输出：</a:t>
            </a:r>
            <a:endParaRPr lang="en-US" altLang="zh-CN" b="1">
              <a:sym typeface="+mn-ea"/>
            </a:endParaRPr>
          </a:p>
          <a:p>
            <a:pPr lvl="1" algn="l"/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、获取流程</a:t>
            </a:r>
            <a:r>
              <a:rPr lang="en-US" altLang="zh-CN">
                <a:sym typeface="+mn-ea"/>
              </a:rPr>
              <a:t>output</a:t>
            </a:r>
            <a:r>
              <a:rPr lang="zh-CN" altLang="en-US">
                <a:sym typeface="+mn-ea"/>
              </a:rPr>
              <a:t>数据，存储到数据库中。</a:t>
            </a:r>
            <a:endParaRPr lang="zh-CN" altLang="en-US">
              <a:sym typeface="+mn-ea"/>
            </a:endParaRPr>
          </a:p>
          <a:p>
            <a:pPr lvl="1" algn="l"/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、报告使用流程的</a:t>
            </a:r>
            <a:r>
              <a:rPr lang="en-US" altLang="zh-CN">
                <a:sym typeface="+mn-ea"/>
              </a:rPr>
              <a:t>output</a:t>
            </a:r>
            <a:r>
              <a:rPr lang="zh-CN" altLang="en-US">
                <a:sym typeface="+mn-ea"/>
              </a:rPr>
              <a:t>参数使用。</a:t>
            </a:r>
            <a:endParaRPr lang="zh-CN" altLang="en-US"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071880" y="424180"/>
            <a:ext cx="224599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/>
              <a:t>目标状态（实现）：</a:t>
            </a:r>
            <a:endParaRPr lang="zh-CN" altLang="en-US" b="1"/>
          </a:p>
        </p:txBody>
      </p:sp>
      <p:sp>
        <p:nvSpPr>
          <p:cNvPr id="7" name="文本框 6"/>
          <p:cNvSpPr txBox="1"/>
          <p:nvPr/>
        </p:nvSpPr>
        <p:spPr>
          <a:xfrm>
            <a:off x="1307465" y="792480"/>
            <a:ext cx="10783570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b="1"/>
              <a:t>入参（项目文件管理）：</a:t>
            </a:r>
            <a:endParaRPr lang="en-US" altLang="zh-CN" b="1"/>
          </a:p>
          <a:p>
            <a:pPr lvl="1" algn="l"/>
            <a:r>
              <a:rPr lang="en-US" altLang="zh-CN"/>
              <a:t>1</a:t>
            </a:r>
            <a:r>
              <a:rPr lang="zh-CN" altLang="en-US"/>
              <a:t>、仅支持所有文件上传（包含文件夹的选择）。</a:t>
            </a:r>
            <a:endParaRPr lang="zh-CN" altLang="en-US"/>
          </a:p>
          <a:p>
            <a:pPr lvl="1" algn="l"/>
            <a:r>
              <a:rPr lang="en-US" altLang="zh-CN"/>
              <a:t>2</a:t>
            </a:r>
            <a:r>
              <a:rPr lang="zh-CN" altLang="en-US"/>
              <a:t>、文件关联信息变更为可选信息，没有样本信息的文件也可以在流程中正常使用。</a:t>
            </a:r>
            <a:endParaRPr lang="zh-CN" altLang="en-US"/>
          </a:p>
          <a:p>
            <a:pPr lvl="1" algn="l"/>
            <a:r>
              <a:rPr lang="en-US" altLang="zh-CN"/>
              <a:t>3</a:t>
            </a:r>
            <a:r>
              <a:rPr lang="zh-CN" altLang="en-US"/>
              <a:t>、目录结构（</a:t>
            </a:r>
            <a:r>
              <a:rPr lang="zh-CN" altLang="en-US">
                <a:sym typeface="+mn-ea"/>
              </a:rPr>
              <a:t>统一规划</a:t>
            </a:r>
            <a:r>
              <a:rPr lang="zh-CN" altLang="en-US"/>
              <a:t>）：</a:t>
            </a:r>
            <a:endParaRPr lang="zh-CN" altLang="en-US"/>
          </a:p>
          <a:p>
            <a:pPr lvl="1" algn="l"/>
            <a:r>
              <a:rPr lang="en-US" altLang="zh-CN"/>
              <a:t>	</a:t>
            </a:r>
            <a:r>
              <a:rPr lang="zh-CN" altLang="en-US"/>
              <a:t>所有项目使用统一规划目录</a:t>
            </a:r>
            <a:r>
              <a:rPr lang="zh-CN" altLang="en-US">
                <a:sym typeface="+mn-ea"/>
              </a:rPr>
              <a:t>（</a:t>
            </a:r>
            <a:r>
              <a:rPr lang="zh-CN" altLang="en-US">
                <a:solidFill>
                  <a:srgbClr val="C00000"/>
                </a:solidFill>
                <a:sym typeface="+mn-ea"/>
              </a:rPr>
              <a:t>规划目录</a:t>
            </a:r>
            <a:r>
              <a:rPr lang="en-US" altLang="zh-CN">
                <a:solidFill>
                  <a:srgbClr val="C00000"/>
                </a:solidFill>
                <a:sym typeface="+mn-ea"/>
              </a:rPr>
              <a:t>1</a:t>
            </a:r>
            <a:r>
              <a:rPr lang="zh-CN" altLang="en-US">
                <a:sym typeface="+mn-ea"/>
              </a:rPr>
              <a:t>）</a:t>
            </a:r>
            <a:r>
              <a:rPr lang="zh-CN" altLang="en-US"/>
              <a:t>（</a:t>
            </a:r>
            <a:r>
              <a:rPr lang="en-US" altLang="zh-CN"/>
              <a:t>/path/project/*</a:t>
            </a:r>
            <a:r>
              <a:rPr lang="zh-CN" altLang="en-US"/>
              <a:t>）。</a:t>
            </a:r>
            <a:endParaRPr lang="zh-CN" altLang="en-US"/>
          </a:p>
          <a:p>
            <a:pPr lvl="1" algn="l"/>
            <a:r>
              <a:rPr lang="en-US" altLang="zh-CN"/>
              <a:t>	</a:t>
            </a:r>
            <a:r>
              <a:rPr lang="zh-CN" altLang="en-US"/>
              <a:t>所有</a:t>
            </a:r>
            <a:r>
              <a:rPr lang="en-US" altLang="zh-CN"/>
              <a:t>project</a:t>
            </a:r>
            <a:r>
              <a:rPr lang="zh-CN" altLang="en-US"/>
              <a:t>项目下里目录真实路径由用户管理，和页面左侧菜单保持一致。</a:t>
            </a:r>
            <a:endParaRPr lang="zh-CN" altLang="en-US"/>
          </a:p>
          <a:p>
            <a:pPr lvl="1" algn="l"/>
            <a:r>
              <a:rPr lang="en-US" altLang="zh-CN"/>
              <a:t>	</a:t>
            </a:r>
            <a:r>
              <a:rPr lang="zh-CN" altLang="en-US"/>
              <a:t>文件存储和真实目录层级管理一致。</a:t>
            </a:r>
            <a:endParaRPr lang="zh-CN" altLang="en-US"/>
          </a:p>
          <a:p>
            <a:pPr lvl="1" algn="l"/>
            <a:r>
              <a:rPr lang="en-US" altLang="zh-CN"/>
              <a:t>4</a:t>
            </a:r>
            <a:r>
              <a:rPr lang="zh-CN" altLang="en-US"/>
              <a:t>、关联服务器文件时将用户填写的文件目录进行发现，复制到当前项目的文件路径下。</a:t>
            </a:r>
            <a:endParaRPr lang="zh-CN" altLang="en-US"/>
          </a:p>
          <a:p>
            <a:pPr lvl="1" algn="l"/>
            <a:r>
              <a:rPr lang="en-US" altLang="zh-CN"/>
              <a:t>	1</a:t>
            </a:r>
            <a:r>
              <a:rPr lang="zh-CN" altLang="en-US"/>
              <a:t>）、用户创建时在发现目录（</a:t>
            </a:r>
            <a:r>
              <a:rPr lang="zh-CN" altLang="en-US">
                <a:solidFill>
                  <a:srgbClr val="C00000"/>
                </a:solidFill>
              </a:rPr>
              <a:t>规划目录</a:t>
            </a:r>
            <a:r>
              <a:rPr lang="en-US" altLang="zh-CN">
                <a:solidFill>
                  <a:srgbClr val="C00000"/>
                </a:solidFill>
              </a:rPr>
              <a:t>2</a:t>
            </a:r>
            <a:r>
              <a:rPr lang="zh-CN" altLang="en-US"/>
              <a:t>）中添加用户目录</a:t>
            </a:r>
            <a:endParaRPr lang="zh-CN" altLang="en-US"/>
          </a:p>
          <a:p>
            <a:pPr lvl="1" algn="l"/>
            <a:r>
              <a:rPr lang="en-US" altLang="zh-CN"/>
              <a:t>	2</a:t>
            </a:r>
            <a:r>
              <a:rPr lang="zh-CN" altLang="en-US"/>
              <a:t>）、关联目录时获取用户可添加的目录。</a:t>
            </a:r>
            <a:endParaRPr lang="zh-CN" altLang="en-US"/>
          </a:p>
          <a:p>
            <a:pPr lvl="1" algn="l"/>
            <a:r>
              <a:rPr lang="en-US" altLang="zh-CN"/>
              <a:t>5</a:t>
            </a:r>
            <a:r>
              <a:rPr lang="zh-CN" altLang="en-US"/>
              <a:t>、获取公共数据的文件，将原始文件复制到当前项目中（或者直接从</a:t>
            </a:r>
            <a:r>
              <a:rPr lang="en-US" altLang="zh-CN"/>
              <a:t>EBI</a:t>
            </a:r>
            <a:r>
              <a:rPr lang="zh-CN" altLang="en-US"/>
              <a:t>下载）。</a:t>
            </a:r>
            <a:endParaRPr lang="zh-CN" altLang="en-US"/>
          </a:p>
          <a:p>
            <a:pPr lvl="1" algn="l"/>
            <a:r>
              <a:rPr lang="en-US" altLang="zh-CN">
                <a:sym typeface="+mn-ea"/>
              </a:rPr>
              <a:t>6</a:t>
            </a:r>
            <a:r>
              <a:rPr lang="zh-CN" altLang="en-US">
                <a:sym typeface="+mn-ea"/>
              </a:rPr>
              <a:t>、后续流程中可支持</a:t>
            </a:r>
            <a:r>
              <a:rPr lang="zh-CN" altLang="en-US" b="1">
                <a:solidFill>
                  <a:srgbClr val="C00000"/>
                </a:solidFill>
                <a:sym typeface="+mn-ea"/>
              </a:rPr>
              <a:t>文件夹</a:t>
            </a:r>
            <a:r>
              <a:rPr lang="zh-CN" altLang="en-US">
                <a:sym typeface="+mn-ea"/>
              </a:rPr>
              <a:t>的入参。</a:t>
            </a:r>
            <a:endParaRPr lang="zh-CN" altLang="en-US">
              <a:sym typeface="+mn-ea"/>
            </a:endParaRPr>
          </a:p>
          <a:p>
            <a:pPr lvl="1" algn="l"/>
            <a:r>
              <a:rPr lang="en-US" altLang="zh-CN">
                <a:sym typeface="+mn-ea"/>
              </a:rPr>
              <a:t>7</a:t>
            </a:r>
            <a:r>
              <a:rPr lang="zh-CN" altLang="en-US">
                <a:sym typeface="+mn-ea"/>
              </a:rPr>
              <a:t>、原来维护</a:t>
            </a:r>
            <a:r>
              <a:rPr lang="en-US" altLang="zh-CN">
                <a:sym typeface="+mn-ea"/>
              </a:rPr>
              <a:t>Metadata</a:t>
            </a:r>
            <a:r>
              <a:rPr lang="zh-CN" altLang="en-US">
                <a:sym typeface="+mn-ea"/>
              </a:rPr>
              <a:t>的功能正常存在（只维护有样本信息的数据）。界面显示隐藏</a:t>
            </a:r>
            <a:endParaRPr lang="zh-CN" altLang="en-US">
              <a:sym typeface="+mn-ea"/>
            </a:endParaRPr>
          </a:p>
          <a:p>
            <a:pPr lvl="1" algn="l"/>
            <a:r>
              <a:rPr lang="en-US" altLang="zh-CN">
                <a:sym typeface="+mn-ea"/>
              </a:rPr>
              <a:t>8</a:t>
            </a:r>
            <a:r>
              <a:rPr lang="zh-CN" altLang="en-US">
                <a:sym typeface="+mn-ea"/>
              </a:rPr>
              <a:t>、解决问题（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），用户填写识别样本编号和序列类型规则，（系统定制一套规则用户选择，</a:t>
            </a:r>
            <a:endParaRPr lang="zh-CN" altLang="en-US">
              <a:sym typeface="+mn-ea"/>
            </a:endParaRPr>
          </a:p>
          <a:p>
            <a:pPr lvl="1" algn="l"/>
            <a:r>
              <a:rPr lang="zh-CN" altLang="en-US">
                <a:sym typeface="+mn-ea"/>
              </a:rPr>
              <a:t>用户选择识别）。该功能可选（正则入参）。</a:t>
            </a:r>
            <a:endParaRPr lang="zh-CN" altLang="en-US">
              <a:sym typeface="+mn-ea"/>
            </a:endParaRPr>
          </a:p>
          <a:p>
            <a:pPr algn="l"/>
            <a:r>
              <a:rPr lang="zh-CN" altLang="en-US" b="1">
                <a:sym typeface="+mn-ea"/>
              </a:rPr>
              <a:t>输出：</a:t>
            </a:r>
            <a:endParaRPr lang="zh-CN" altLang="en-US">
              <a:sym typeface="+mn-ea"/>
            </a:endParaRPr>
          </a:p>
          <a:p>
            <a:pPr algn="l"/>
            <a:r>
              <a:rPr lang="en-US" altLang="zh-CN">
                <a:sym typeface="+mn-ea"/>
              </a:rPr>
              <a:t>       1</a:t>
            </a:r>
            <a:r>
              <a:rPr lang="zh-CN" altLang="en-US">
                <a:sym typeface="+mn-ea"/>
              </a:rPr>
              <a:t>、文件复制到规划的输出文件夹中</a:t>
            </a:r>
            <a:r>
              <a:rPr lang="zh-CN" altLang="en-US">
                <a:sym typeface="+mn-ea"/>
              </a:rPr>
              <a:t>（</a:t>
            </a:r>
            <a:r>
              <a:rPr lang="zh-CN" altLang="en-US">
                <a:solidFill>
                  <a:srgbClr val="C00000"/>
                </a:solidFill>
                <a:sym typeface="+mn-ea"/>
              </a:rPr>
              <a:t>规划目录</a:t>
            </a:r>
            <a:r>
              <a:rPr lang="en-US" altLang="zh-CN">
                <a:solidFill>
                  <a:srgbClr val="C00000"/>
                </a:solidFill>
                <a:sym typeface="+mn-ea"/>
              </a:rPr>
              <a:t>3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  <a:p>
            <a:pPr algn="l"/>
            <a:r>
              <a:rPr lang="en-US" altLang="zh-CN">
                <a:sym typeface="+mn-ea"/>
              </a:rPr>
              <a:t>       2</a:t>
            </a:r>
            <a:r>
              <a:rPr lang="zh-CN" altLang="en-US">
                <a:sym typeface="+mn-ea"/>
              </a:rPr>
              <a:t>、后续报告、</a:t>
            </a:r>
            <a:r>
              <a:rPr lang="en-US" altLang="zh-CN">
                <a:sym typeface="+mn-ea"/>
              </a:rPr>
              <a:t>JHub</a:t>
            </a:r>
            <a:r>
              <a:rPr lang="zh-CN" altLang="en-US">
                <a:sym typeface="+mn-ea"/>
              </a:rPr>
              <a:t>、</a:t>
            </a:r>
            <a:r>
              <a:rPr lang="en-US" altLang="zh-CN">
                <a:sym typeface="+mn-ea"/>
              </a:rPr>
              <a:t>APP</a:t>
            </a:r>
            <a:r>
              <a:rPr lang="zh-CN" altLang="en-US">
                <a:sym typeface="+mn-ea"/>
              </a:rPr>
              <a:t>、系统等程序使用</a:t>
            </a:r>
            <a:endParaRPr lang="zh-CN" altLang="en-US">
              <a:sym typeface="+mn-ea"/>
            </a:endParaRPr>
          </a:p>
          <a:p>
            <a:pPr algn="l"/>
            <a:r>
              <a:rPr lang="en-US" altLang="zh-CN">
                <a:sym typeface="+mn-ea"/>
              </a:rPr>
              <a:t>       3</a:t>
            </a:r>
            <a:r>
              <a:rPr lang="zh-CN" altLang="en-US">
                <a:sym typeface="+mn-ea"/>
              </a:rPr>
              <a:t>、</a:t>
            </a:r>
            <a:r>
              <a:rPr lang="en-US" altLang="zh-CN">
                <a:sym typeface="+mn-ea"/>
              </a:rPr>
              <a:t>WF</a:t>
            </a:r>
            <a:r>
              <a:rPr lang="zh-CN" altLang="en-US">
                <a:sym typeface="+mn-ea"/>
              </a:rPr>
              <a:t>的</a:t>
            </a:r>
            <a:r>
              <a:rPr lang="en-US" altLang="zh-CN">
                <a:sym typeface="+mn-ea"/>
              </a:rPr>
              <a:t>task</a:t>
            </a:r>
            <a:r>
              <a:rPr lang="zh-CN" altLang="en-US">
                <a:sym typeface="+mn-ea"/>
              </a:rPr>
              <a:t>中运行脚本信息迁移功能（调研实现方案）</a:t>
            </a:r>
            <a:endParaRPr lang="zh-CN" altLang="en-US">
              <a:sym typeface="+mn-ea"/>
            </a:endParaRPr>
          </a:p>
          <a:p>
            <a:pPr algn="l"/>
            <a:r>
              <a:rPr lang="en-US" altLang="zh-CN">
                <a:sym typeface="+mn-ea"/>
              </a:rPr>
              <a:t>       4</a:t>
            </a:r>
            <a:r>
              <a:rPr lang="zh-CN" altLang="en-US">
                <a:sym typeface="+mn-ea"/>
              </a:rPr>
              <a:t>、后续页面实现可删除缓存文件功能，流程引擎支撑该功能。</a:t>
            </a:r>
            <a:endParaRPr lang="zh-CN" altLang="en-US"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673735" y="474980"/>
            <a:ext cx="87058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b="1">
                <a:sym typeface="+mn-ea"/>
              </a:rPr>
              <a:t>问题：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910080" y="1548130"/>
            <a:ext cx="9225280" cy="175323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/>
              <a:t>1</a:t>
            </a:r>
            <a:r>
              <a:rPr lang="zh-CN" altLang="en-US"/>
              <a:t>、没有样本信息的文件数据应该怎么显示，主要问题会给用户（没有样本信息）带来困扰</a:t>
            </a:r>
            <a:endParaRPr lang="zh-CN" altLang="en-US"/>
          </a:p>
          <a:p>
            <a:pPr algn="l"/>
            <a:r>
              <a:rPr lang="en-US" altLang="zh-CN">
                <a:solidFill>
                  <a:schemeClr val="bg1">
                    <a:lumMod val="75000"/>
                  </a:schemeClr>
                </a:solidFill>
                <a:sym typeface="+mn-ea"/>
              </a:rPr>
              <a:t>2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  <a:sym typeface="+mn-ea"/>
              </a:rPr>
              <a:t>、原有的发现文件时自动识别样本信息的功能是否保留？</a:t>
            </a:r>
            <a:endParaRPr lang="zh-CN" altLang="en-US">
              <a:solidFill>
                <a:schemeClr val="bg1">
                  <a:lumMod val="75000"/>
                </a:schemeClr>
              </a:solidFill>
              <a:sym typeface="+mn-ea"/>
            </a:endParaRPr>
          </a:p>
          <a:p>
            <a:pPr algn="l"/>
            <a:r>
              <a:rPr lang="en-US" altLang="zh-CN">
                <a:solidFill>
                  <a:schemeClr val="bg1">
                    <a:lumMod val="75000"/>
                  </a:schemeClr>
                </a:solidFill>
                <a:sym typeface="+mn-ea"/>
              </a:rPr>
              <a:t>	1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  <a:sym typeface="+mn-ea"/>
              </a:rPr>
              <a:t>）、大量样本文件如果没有改功能，得手动维护</a:t>
            </a:r>
            <a:endParaRPr lang="zh-CN" altLang="en-US">
              <a:solidFill>
                <a:schemeClr val="bg1">
                  <a:lumMod val="75000"/>
                </a:schemeClr>
              </a:solidFill>
              <a:sym typeface="+mn-ea"/>
            </a:endParaRPr>
          </a:p>
          <a:p>
            <a:pPr algn="l"/>
            <a:r>
              <a:rPr lang="en-US" altLang="zh-CN">
                <a:solidFill>
                  <a:schemeClr val="bg1">
                    <a:lumMod val="75000"/>
                  </a:schemeClr>
                </a:solidFill>
                <a:sym typeface="+mn-ea"/>
              </a:rPr>
              <a:t>	2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  <a:sym typeface="+mn-ea"/>
              </a:rPr>
              <a:t>）、无样本信息的文件识别还需要用户自己删除信息</a:t>
            </a:r>
            <a:endParaRPr lang="zh-CN" altLang="en-US">
              <a:solidFill>
                <a:schemeClr val="bg1">
                  <a:lumMod val="75000"/>
                </a:schemeClr>
              </a:solidFill>
              <a:sym typeface="+mn-ea"/>
            </a:endParaRPr>
          </a:p>
          <a:p>
            <a:pPr algn="l"/>
            <a:r>
              <a:rPr lang="en-US" altLang="zh-CN">
                <a:solidFill>
                  <a:schemeClr val="bg1">
                    <a:lumMod val="75000"/>
                  </a:schemeClr>
                </a:solidFill>
                <a:sym typeface="+mn-ea"/>
              </a:rPr>
              <a:t>3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  <a:sym typeface="+mn-ea"/>
              </a:rPr>
              <a:t>、发现时目录没有映射到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  <a:sym typeface="+mn-ea"/>
              </a:rPr>
              <a:t>docker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  <a:sym typeface="+mn-ea"/>
              </a:rPr>
              <a:t>内部情况。（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  <a:sym typeface="+mn-ea"/>
              </a:rPr>
              <a:t>ceph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  <a:sym typeface="+mn-ea"/>
              </a:rPr>
              <a:t>可能解决当前问题）</a:t>
            </a:r>
            <a:endParaRPr lang="zh-CN" altLang="en-US">
              <a:solidFill>
                <a:schemeClr val="bg1">
                  <a:lumMod val="75000"/>
                </a:schemeClr>
              </a:solidFill>
              <a:sym typeface="+mn-ea"/>
            </a:endParaRPr>
          </a:p>
          <a:p>
            <a:pPr algn="l"/>
            <a:endParaRPr lang="zh-CN" altLang="en-US">
              <a:solidFill>
                <a:schemeClr val="bg1">
                  <a:lumMod val="75000"/>
                </a:schemeClr>
              </a:solidFill>
              <a:sym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宋体"/>
        <a:font script="Hant" typeface="新細明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989</Words>
  <Application>WPS 演示</Application>
  <PresentationFormat>宽屏</PresentationFormat>
  <Paragraphs>50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5" baseType="lpstr">
      <vt:lpstr>Arial</vt:lpstr>
      <vt:lpstr>宋体</vt:lpstr>
      <vt:lpstr>Wingdings</vt:lpstr>
      <vt:lpstr>思源黑体 CN</vt:lpstr>
      <vt:lpstr>Arial Black</vt:lpstr>
      <vt:lpstr>微软雅黑</vt:lpstr>
      <vt:lpstr>宋体</vt:lpstr>
      <vt:lpstr>Arial Unicode MS</vt:lpstr>
      <vt:lpstr>OpenSymbol</vt:lpstr>
      <vt:lpstr>Office 主题​​</vt:lpstr>
      <vt:lpstr>流程入/出参文件升级 文件管理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zhangfanglin</cp:lastModifiedBy>
  <cp:revision>45</cp:revision>
  <dcterms:created xsi:type="dcterms:W3CDTF">2023-01-06T09:14:52Z</dcterms:created>
  <dcterms:modified xsi:type="dcterms:W3CDTF">2023-01-06T09:14:52Z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2052-11.1.0.11664</vt:lpwstr>
  </property>
  <property fmtid="{D5CDD505-2E9C-101B-9397-08002B2CF9AE}" pid="3" name="ICV">
    <vt:lpwstr/>
  </property>
</Properties>
</file>